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57" r:id="rId2"/>
    <p:sldId id="3059" r:id="rId3"/>
    <p:sldId id="3060" r:id="rId4"/>
    <p:sldId id="3061" r:id="rId5"/>
    <p:sldId id="3062" r:id="rId6"/>
    <p:sldId id="3063" r:id="rId7"/>
    <p:sldId id="3064" r:id="rId8"/>
    <p:sldId id="3066" r:id="rId9"/>
    <p:sldId id="3067" r:id="rId10"/>
    <p:sldId id="3068" r:id="rId11"/>
    <p:sldId id="3069" r:id="rId12"/>
    <p:sldId id="280"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83" d="100"/>
          <a:sy n="83" d="100"/>
        </p:scale>
        <p:origin x="7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25/05/2024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40439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10</a:t>
            </a:fld>
            <a:endParaRPr lang="en-GB"/>
          </a:p>
        </p:txBody>
      </p:sp>
    </p:spTree>
    <p:extLst>
      <p:ext uri="{BB962C8B-B14F-4D97-AF65-F5344CB8AC3E}">
        <p14:creationId xmlns:p14="http://schemas.microsoft.com/office/powerpoint/2010/main" val="2674221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11</a:t>
            </a:fld>
            <a:endParaRPr lang="en-GB"/>
          </a:p>
        </p:txBody>
      </p:sp>
    </p:spTree>
    <p:extLst>
      <p:ext uri="{BB962C8B-B14F-4D97-AF65-F5344CB8AC3E}">
        <p14:creationId xmlns:p14="http://schemas.microsoft.com/office/powerpoint/2010/main" val="3028035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2</a:t>
            </a:fld>
            <a:endParaRPr lang="en-GB"/>
          </a:p>
        </p:txBody>
      </p:sp>
    </p:spTree>
    <p:extLst>
      <p:ext uri="{BB962C8B-B14F-4D97-AF65-F5344CB8AC3E}">
        <p14:creationId xmlns:p14="http://schemas.microsoft.com/office/powerpoint/2010/main" val="1821840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3</a:t>
            </a:fld>
            <a:endParaRPr lang="en-GB"/>
          </a:p>
        </p:txBody>
      </p:sp>
    </p:spTree>
    <p:extLst>
      <p:ext uri="{BB962C8B-B14F-4D97-AF65-F5344CB8AC3E}">
        <p14:creationId xmlns:p14="http://schemas.microsoft.com/office/powerpoint/2010/main" val="3105935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4</a:t>
            </a:fld>
            <a:endParaRPr lang="en-GB"/>
          </a:p>
        </p:txBody>
      </p:sp>
    </p:spTree>
    <p:extLst>
      <p:ext uri="{BB962C8B-B14F-4D97-AF65-F5344CB8AC3E}">
        <p14:creationId xmlns:p14="http://schemas.microsoft.com/office/powerpoint/2010/main" val="2569466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5</a:t>
            </a:fld>
            <a:endParaRPr lang="en-GB"/>
          </a:p>
        </p:txBody>
      </p:sp>
    </p:spTree>
    <p:extLst>
      <p:ext uri="{BB962C8B-B14F-4D97-AF65-F5344CB8AC3E}">
        <p14:creationId xmlns:p14="http://schemas.microsoft.com/office/powerpoint/2010/main" val="1527839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6</a:t>
            </a:fld>
            <a:endParaRPr lang="en-GB"/>
          </a:p>
        </p:txBody>
      </p:sp>
    </p:spTree>
    <p:extLst>
      <p:ext uri="{BB962C8B-B14F-4D97-AF65-F5344CB8AC3E}">
        <p14:creationId xmlns:p14="http://schemas.microsoft.com/office/powerpoint/2010/main" val="1659134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7</a:t>
            </a:fld>
            <a:endParaRPr lang="en-GB"/>
          </a:p>
        </p:txBody>
      </p:sp>
    </p:spTree>
    <p:extLst>
      <p:ext uri="{BB962C8B-B14F-4D97-AF65-F5344CB8AC3E}">
        <p14:creationId xmlns:p14="http://schemas.microsoft.com/office/powerpoint/2010/main" val="3480457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8</a:t>
            </a:fld>
            <a:endParaRPr lang="en-GB"/>
          </a:p>
        </p:txBody>
      </p:sp>
    </p:spTree>
    <p:extLst>
      <p:ext uri="{BB962C8B-B14F-4D97-AF65-F5344CB8AC3E}">
        <p14:creationId xmlns:p14="http://schemas.microsoft.com/office/powerpoint/2010/main" val="3642163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9</a:t>
            </a:fld>
            <a:endParaRPr lang="en-GB"/>
          </a:p>
        </p:txBody>
      </p:sp>
    </p:spTree>
    <p:extLst>
      <p:ext uri="{BB962C8B-B14F-4D97-AF65-F5344CB8AC3E}">
        <p14:creationId xmlns:p14="http://schemas.microsoft.com/office/powerpoint/2010/main" val="3428676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CB36CF7-A9A4-4F8E-8787-E0CE28DA2FA5}"/>
              </a:ext>
            </a:extLst>
          </p:cNvPr>
          <p:cNvPicPr>
            <a:picLocks noChangeAspect="1"/>
          </p:cNvPicPr>
          <p:nvPr userDrawn="1"/>
        </p:nvPicPr>
        <p:blipFill>
          <a:blip r:embed="rId2"/>
          <a:stretch>
            <a:fillRect/>
          </a:stretch>
        </p:blipFill>
        <p:spPr>
          <a:xfrm>
            <a:off x="11299166" y="28962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00718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2.xml"/><Relationship Id="rId7"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3.xml"/><Relationship Id="rId7" Type="http://schemas.openxmlformats.org/officeDocument/2006/relationships/image" Target="../media/image20.sv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6.xml"/><Relationship Id="rId7" Type="http://schemas.openxmlformats.org/officeDocument/2006/relationships/image" Target="../media/image20.sv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8.png"/><Relationship Id="rId5" Type="http://schemas.openxmlformats.org/officeDocument/2006/relationships/image" Target="../media/image24.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8.xml"/><Relationship Id="rId7" Type="http://schemas.openxmlformats.org/officeDocument/2006/relationships/image" Target="../media/image20.sv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3162" y="357997"/>
            <a:ext cx="1664763" cy="1512215"/>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E27FCB4D-52A6-471B-880F-3C50A691A8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49" y="808144"/>
            <a:ext cx="9479280" cy="1502598"/>
          </a:xfrm>
          <a:prstGeom prst="rect">
            <a:avLst/>
          </a:prstGeom>
        </p:spPr>
      </p:pic>
      <p:pic>
        <p:nvPicPr>
          <p:cNvPr id="18" name="Picture 17" descr="Graphical user interface&#10;&#10;Description automatically generated with medium confidence">
            <a:extLst>
              <a:ext uri="{FF2B5EF4-FFF2-40B4-BE49-F238E27FC236}">
                <a16:creationId xmlns:a16="http://schemas.microsoft.com/office/drawing/2014/main" id="{B60B6698-D99E-45D6-9D4D-57D2A0FFC8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952" y="1934781"/>
            <a:ext cx="9815411" cy="1938696"/>
          </a:xfrm>
          <a:prstGeom prst="rect">
            <a:avLst/>
          </a:prstGeom>
        </p:spPr>
      </p:pic>
      <p:pic>
        <p:nvPicPr>
          <p:cNvPr id="8" name="Picture 7">
            <a:extLst>
              <a:ext uri="{FF2B5EF4-FFF2-40B4-BE49-F238E27FC236}">
                <a16:creationId xmlns:a16="http://schemas.microsoft.com/office/drawing/2014/main" id="{CF3C6666-6B3F-4034-B559-6F918368033E}"/>
              </a:ext>
            </a:extLst>
          </p:cNvPr>
          <p:cNvPicPr>
            <a:picLocks noChangeAspect="1"/>
          </p:cNvPicPr>
          <p:nvPr/>
        </p:nvPicPr>
        <p:blipFill>
          <a:blip r:embed="rId10"/>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822529BD-043F-4DD0-8656-D5601180717E}"/>
              </a:ext>
            </a:extLst>
          </p:cNvPr>
          <p:cNvPicPr>
            <a:picLocks noChangeAspect="1"/>
          </p:cNvPicPr>
          <p:nvPr/>
        </p:nvPicPr>
        <p:blipFill>
          <a:blip r:embed="rId11"/>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68018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414536" y="410130"/>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CFA3C315-AA91-476B-A7B7-B4D787C9E3A9}"/>
              </a:ext>
            </a:extLst>
          </p:cNvPr>
          <p:cNvSpPr/>
          <p:nvPr/>
        </p:nvSpPr>
        <p:spPr>
          <a:xfrm>
            <a:off x="560439" y="1425059"/>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Internet có thể giúp em trong những tình huống nào sau đây? </a:t>
            </a:r>
          </a:p>
        </p:txBody>
      </p:sp>
      <p:sp>
        <p:nvSpPr>
          <p:cNvPr id="11" name="Rectangle 10">
            <a:extLst>
              <a:ext uri="{FF2B5EF4-FFF2-40B4-BE49-F238E27FC236}">
                <a16:creationId xmlns:a16="http://schemas.microsoft.com/office/drawing/2014/main" id="{519AE2ED-4440-4D28-98F3-366ED24AEF3F}"/>
              </a:ext>
            </a:extLst>
          </p:cNvPr>
          <p:cNvSpPr/>
          <p:nvPr/>
        </p:nvSpPr>
        <p:spPr>
          <a:xfrm>
            <a:off x="710851" y="1913719"/>
            <a:ext cx="10517588" cy="497957"/>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Em muốn xem lại những bàn thắng đẹp mắt của đội bóng mà em</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yêu thích</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5B95543-6EFE-477A-B58B-9A7F128B98C8}"/>
              </a:ext>
            </a:extLst>
          </p:cNvPr>
          <p:cNvSpPr/>
          <p:nvPr/>
        </p:nvSpPr>
        <p:spPr>
          <a:xfrm>
            <a:off x="710851" y="2402379"/>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Em muốn giúp mẹ quét nhà sau khi học bài xong</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3E186B27-2DB5-4F3C-BBA3-E66842FF1946}"/>
              </a:ext>
            </a:extLst>
          </p:cNvPr>
          <p:cNvSpPr/>
          <p:nvPr/>
        </p:nvSpPr>
        <p:spPr>
          <a:xfrm>
            <a:off x="710851" y="2891039"/>
            <a:ext cx="10920710" cy="95032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Em muốn biết kỉ lục Xoay ru-bíc 3 3 3 hiện nay trên thế giới là bao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nhiêu giây và tên người lập kỉ lục</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D76B4C0D-BA51-48FA-BA86-D87EB8EC7ECA}"/>
              </a:ext>
            </a:extLst>
          </p:cNvPr>
          <p:cNvSpPr/>
          <p:nvPr/>
        </p:nvSpPr>
        <p:spPr>
          <a:xfrm>
            <a:off x="710851" y="3841364"/>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Em muốn nói chuyện, hỏi thăm ông bà, người thân hay bạn bè ở xa</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BD32BAAE-06EA-4CC7-91DE-74881536AC87}"/>
              </a:ext>
            </a:extLst>
          </p:cNvPr>
          <p:cNvSpPr/>
          <p:nvPr/>
        </p:nvSpPr>
        <p:spPr>
          <a:xfrm>
            <a:off x="560439" y="4416760"/>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Ý nào dưới đây </a:t>
            </a:r>
            <a:r>
              <a:rPr lang="vi-VN" sz="2000" b="1">
                <a:solidFill>
                  <a:srgbClr val="C00000"/>
                </a:solidFill>
                <a:latin typeface="UTM Avo" panose="02040603050506020204" pitchFamily="18" charset="0"/>
                <a:cs typeface="Times New Roman" panose="02020603050405020304" pitchFamily="18" charset="0"/>
              </a:rPr>
              <a:t>không phải </a:t>
            </a:r>
            <a:r>
              <a:rPr lang="vi-VN" sz="2000">
                <a:latin typeface="UTM Avo" panose="02040603050506020204" pitchFamily="18" charset="0"/>
                <a:cs typeface="Times New Roman" panose="02020603050405020304" pitchFamily="18" charset="0"/>
              </a:rPr>
              <a:t>là đặc điểm của thông tin trên Internet?</a:t>
            </a:r>
          </a:p>
        </p:txBody>
      </p:sp>
      <p:sp>
        <p:nvSpPr>
          <p:cNvPr id="16" name="Rectangle 15">
            <a:extLst>
              <a:ext uri="{FF2B5EF4-FFF2-40B4-BE49-F238E27FC236}">
                <a16:creationId xmlns:a16="http://schemas.microsoft.com/office/drawing/2014/main" id="{56F7C74E-422E-40E3-962E-808B0DA46541}"/>
              </a:ext>
            </a:extLst>
          </p:cNvPr>
          <p:cNvSpPr/>
          <p:nvPr/>
        </p:nvSpPr>
        <p:spPr>
          <a:xfrm>
            <a:off x="710851" y="4905420"/>
            <a:ext cx="1051758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Đáng tin cậy, luôn chính xác</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8E054A1A-54D0-4B04-8F0F-4A82F469FCF1}"/>
              </a:ext>
            </a:extLst>
          </p:cNvPr>
          <p:cNvSpPr/>
          <p:nvPr/>
        </p:nvSpPr>
        <p:spPr>
          <a:xfrm>
            <a:off x="710851" y="5394080"/>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Được cập nhật thường xuyên</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3D577479-C3CB-4986-8DBA-DDFA453FA5A8}"/>
              </a:ext>
            </a:extLst>
          </p:cNvPr>
          <p:cNvSpPr/>
          <p:nvPr/>
        </p:nvSpPr>
        <p:spPr>
          <a:xfrm>
            <a:off x="710851" y="5882740"/>
            <a:ext cx="931512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Đa dạng và phong phú</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76AA117D-5B3E-4572-9368-8B5E64A2047A}"/>
              </a:ext>
            </a:extLst>
          </p:cNvPr>
          <p:cNvSpPr/>
          <p:nvPr/>
        </p:nvSpPr>
        <p:spPr>
          <a:xfrm>
            <a:off x="678598" y="495753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Rectangle 19">
            <a:extLst>
              <a:ext uri="{FF2B5EF4-FFF2-40B4-BE49-F238E27FC236}">
                <a16:creationId xmlns:a16="http://schemas.microsoft.com/office/drawing/2014/main" id="{CF2E5E95-920F-4983-A207-F645D4982522}"/>
              </a:ext>
            </a:extLst>
          </p:cNvPr>
          <p:cNvSpPr/>
          <p:nvPr/>
        </p:nvSpPr>
        <p:spPr>
          <a:xfrm>
            <a:off x="334805" y="1787403"/>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012E12DA-2A5B-4927-86B6-08C83C5F0D5D}"/>
              </a:ext>
            </a:extLst>
          </p:cNvPr>
          <p:cNvSpPr/>
          <p:nvPr/>
        </p:nvSpPr>
        <p:spPr>
          <a:xfrm>
            <a:off x="334805" y="2731434"/>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C8653D5C-5E11-440D-AE45-CC9B93892C73}"/>
              </a:ext>
            </a:extLst>
          </p:cNvPr>
          <p:cNvSpPr/>
          <p:nvPr/>
        </p:nvSpPr>
        <p:spPr>
          <a:xfrm>
            <a:off x="336107" y="3679955"/>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6694E0AD-9193-4CF6-8C5F-F7399EE661DD}"/>
              </a:ext>
            </a:extLst>
          </p:cNvPr>
          <p:cNvSpPr/>
          <p:nvPr/>
        </p:nvSpPr>
        <p:spPr>
          <a:xfrm>
            <a:off x="298354" y="2283116"/>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24451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animBg="1"/>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4"/>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C88AA0B7-FA09-4418-A490-83C200BCB64D}"/>
              </a:ext>
            </a:extLst>
          </p:cNvPr>
          <p:cNvSpPr/>
          <p:nvPr/>
        </p:nvSpPr>
        <p:spPr>
          <a:xfrm>
            <a:off x="1652195" y="1425059"/>
            <a:ext cx="9831882"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Trước khi đi mua một món đồ nào đó, chị của Khoa thường vào Internet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tìm hiểu trước. Tại sao chị của Khoa lại làm như vậy?</a:t>
            </a:r>
          </a:p>
        </p:txBody>
      </p:sp>
      <p:sp>
        <p:nvSpPr>
          <p:cNvPr id="8" name="Rectangle 7">
            <a:extLst>
              <a:ext uri="{FF2B5EF4-FFF2-40B4-BE49-F238E27FC236}">
                <a16:creationId xmlns:a16="http://schemas.microsoft.com/office/drawing/2014/main" id="{8D1FCF2D-DF3D-4F95-A9A1-4F98FB836F38}"/>
              </a:ext>
            </a:extLst>
          </p:cNvPr>
          <p:cNvSpPr/>
          <p:nvPr/>
        </p:nvSpPr>
        <p:spPr>
          <a:xfrm>
            <a:off x="1652195" y="2504136"/>
            <a:ext cx="9831882"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nhờ sự trợ giúp của người thân hoặc thầy cô giáo để vào Internet</a:t>
            </a:r>
          </a:p>
          <a:p>
            <a:pPr algn="just" defTabSz="342900">
              <a:lnSpc>
                <a:spcPct val="150000"/>
              </a:lnSpc>
            </a:pPr>
            <a:r>
              <a:rPr lang="vi-VN" sz="2000">
                <a:latin typeface="UTM Avo" panose="02040603050506020204" pitchFamily="18" charset="0"/>
                <a:cs typeface="Times New Roman" panose="02020603050405020304" pitchFamily="18" charset="0"/>
              </a:rPr>
              <a:t>xem các chương trình phù hợp mà em yêu thích.</a:t>
            </a:r>
          </a:p>
        </p:txBody>
      </p:sp>
    </p:spTree>
    <p:custDataLst>
      <p:tags r:id="rId1"/>
    </p:custDataLst>
    <p:extLst>
      <p:ext uri="{BB962C8B-B14F-4D97-AF65-F5344CB8AC3E}">
        <p14:creationId xmlns:p14="http://schemas.microsoft.com/office/powerpoint/2010/main" val="1732307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C23B1580-C93F-4579-B504-AFFCDDB57E22}"/>
              </a:ext>
            </a:extLst>
          </p:cNvPr>
          <p:cNvPicPr>
            <a:picLocks noChangeAspect="1"/>
          </p:cNvPicPr>
          <p:nvPr/>
        </p:nvPicPr>
        <p:blipFill>
          <a:blip r:embed="rId7"/>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4690632" y="2852397"/>
            <a:ext cx="6665626" cy="1695354"/>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6724"/>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4780596" y="3078706"/>
            <a:ext cx="6405328" cy="1121846"/>
          </a:xfrm>
          <a:prstGeom prst="rect">
            <a:avLst/>
          </a:prstGeom>
        </p:spPr>
        <p:txBody>
          <a:bodyPr wrap="square">
            <a:spAutoFit/>
          </a:bodyPr>
          <a:lstStyle/>
          <a:p>
            <a:pPr indent="342900" algn="just" defTabSz="342900">
              <a:lnSpc>
                <a:spcPct val="150000"/>
              </a:lnSpc>
            </a:pPr>
            <a:r>
              <a:rPr lang="vi-VN" sz="2400">
                <a:latin typeface="UTM Avo" panose="02040603050506020204" pitchFamily="18" charset="0"/>
                <a:cs typeface="Times New Roman" panose="02020603050405020304" pitchFamily="18" charset="0"/>
              </a:rPr>
              <a:t>Hãy kể những điều em biết về Internet. </a:t>
            </a:r>
            <a:endParaRPr lang="en-US" sz="2400">
              <a:latin typeface="UTM Avo" panose="02040603050506020204" pitchFamily="18" charset="0"/>
              <a:cs typeface="Times New Roman" panose="02020603050405020304" pitchFamily="18" charset="0"/>
            </a:endParaRPr>
          </a:p>
          <a:p>
            <a:pPr indent="342900" algn="just" defTabSz="342900">
              <a:lnSpc>
                <a:spcPct val="150000"/>
              </a:lnSpc>
            </a:pPr>
            <a:r>
              <a:rPr lang="vi-VN" sz="2400">
                <a:latin typeface="UTM Avo" panose="02040603050506020204" pitchFamily="18" charset="0"/>
                <a:cs typeface="Times New Roman" panose="02020603050405020304" pitchFamily="18" charset="0"/>
              </a:rPr>
              <a:t>Em thường sử dụng Internet để làm gì?</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A63FC6E-FEF0-43DC-8200-377DB7D0C71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594653" y="3387829"/>
            <a:ext cx="2934196" cy="2888230"/>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08A9FBAE-7E42-48F7-8066-CC7CE76091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24701" y="1674367"/>
            <a:ext cx="3432283" cy="1117585"/>
          </a:xfrm>
          <a:prstGeom prst="rect">
            <a:avLst/>
          </a:prstGeom>
        </p:spPr>
      </p:pic>
      <p:pic>
        <p:nvPicPr>
          <p:cNvPr id="15" name="Picture 14">
            <a:extLst>
              <a:ext uri="{FF2B5EF4-FFF2-40B4-BE49-F238E27FC236}">
                <a16:creationId xmlns:a16="http://schemas.microsoft.com/office/drawing/2014/main" id="{5478091D-4F2F-4D5C-8F08-2EFAE6E6CE72}"/>
              </a:ext>
            </a:extLst>
          </p:cNvPr>
          <p:cNvPicPr>
            <a:picLocks noChangeAspect="1"/>
          </p:cNvPicPr>
          <p:nvPr/>
        </p:nvPicPr>
        <p:blipFill>
          <a:blip r:embed="rId8"/>
          <a:stretch>
            <a:fillRect/>
          </a:stretch>
        </p:blipFill>
        <p:spPr>
          <a:xfrm>
            <a:off x="11356259" y="1338001"/>
            <a:ext cx="500262" cy="441638"/>
          </a:xfrm>
          <a:prstGeom prst="rect">
            <a:avLst/>
          </a:prstGeom>
        </p:spPr>
      </p:pic>
    </p:spTree>
    <p:custDataLst>
      <p:tags r:id="rId1"/>
    </p:custDataLst>
    <p:extLst>
      <p:ext uri="{BB962C8B-B14F-4D97-AF65-F5344CB8AC3E}">
        <p14:creationId xmlns:p14="http://schemas.microsoft.com/office/powerpoint/2010/main" val="1306182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2" presetClass="entr" presetSubtype="2" fill="hold" grpId="0" nodeType="afterEffect" p14:presetBounceEnd="80000">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14:bounceEnd="80000">
                                          <p:cBhvr additive="base">
                                            <p:cTn id="26" dur="500" fill="hold"/>
                                            <p:tgtEl>
                                              <p:spTgt spid="13"/>
                                            </p:tgtEl>
                                            <p:attrNameLst>
                                              <p:attrName>ppt_x</p:attrName>
                                            </p:attrNameLst>
                                          </p:cBhvr>
                                          <p:tavLst>
                                            <p:tav tm="0">
                                              <p:val>
                                                <p:strVal val="1+#ppt_w/2"/>
                                              </p:val>
                                            </p:tav>
                                            <p:tav tm="100000">
                                              <p:val>
                                                <p:strVal val="#ppt_x"/>
                                              </p:val>
                                            </p:tav>
                                          </p:tavLst>
                                        </p:anim>
                                        <p:anim calcmode="lin" valueType="num" p14:bounceEnd="80000">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14:presetBounceEnd="80000">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14:bounceEnd="80000">
                                          <p:cBhvr additive="base">
                                            <p:cTn id="30" dur="500" fill="hold"/>
                                            <p:tgtEl>
                                              <p:spTgt spid="12"/>
                                            </p:tgtEl>
                                            <p:attrNameLst>
                                              <p:attrName>ppt_x</p:attrName>
                                            </p:attrNameLst>
                                          </p:cBhvr>
                                          <p:tavLst>
                                            <p:tav tm="0">
                                              <p:val>
                                                <p:strVal val="1+#ppt_w/2"/>
                                              </p:val>
                                            </p:tav>
                                            <p:tav tm="100000">
                                              <p:val>
                                                <p:strVal val="#ppt_x"/>
                                              </p:val>
                                            </p:tav>
                                          </p:tavLst>
                                        </p:anim>
                                        <p:anim calcmode="lin" valueType="num" p14:bounceEnd="80000">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10506269" cy="1695529"/>
            </a:xfrm>
            <a:prstGeom prst="rect">
              <a:avLst/>
            </a:prstGeom>
          </p:spPr>
          <p:txBody>
            <a:bodyPr wrap="square">
              <a:spAutoFit/>
            </a:bodyPr>
            <a:lstStyle/>
            <a:p>
              <a:pPr defTabSz="342900">
                <a:lnSpc>
                  <a:spcPct val="150000"/>
                </a:lnSpc>
              </a:pPr>
              <a:r>
                <a:rPr lang="vi-VN">
                  <a:latin typeface="UTM Avo" panose="02040603050506020204" pitchFamily="18" charset="0"/>
                  <a:cs typeface="Times New Roman" panose="02020603050405020304" pitchFamily="18" charset="0"/>
                </a:rPr>
                <a:t>Em hãy theo dõi câu chuyện của bạn khoa và cho biết các thành viên trong gia đình Khoa nhận được những thông tin gì từ Internet? </a:t>
              </a:r>
              <a:endParaRPr lang="en-US">
                <a:latin typeface="UTM Avo" panose="02040603050506020204" pitchFamily="18" charset="0"/>
                <a:cs typeface="Times New Roman" panose="02020603050405020304" pitchFamily="18" charset="0"/>
              </a:endParaRPr>
            </a:p>
            <a:p>
              <a:pPr defTabSz="342900">
                <a:lnSpc>
                  <a:spcPct val="150000"/>
                </a:lnSpc>
              </a:pPr>
              <a:r>
                <a:rPr lang="vi-VN" i="1">
                  <a:latin typeface="UTM Avo" panose="02040603050506020204" pitchFamily="18" charset="0"/>
                  <a:cs typeface="Times New Roman" panose="02020603050405020304" pitchFamily="18" charset="0"/>
                </a:rPr>
                <a:t>Chiều Chủ nhật, Khoa được bố mẹ cho phép truy cập Internet bằng máy tính để tìm hiểu về đội bóng đá mà Khoa yêu thích.</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id="{03901F6B-7B75-4AAC-92F6-3B3E1B4B291E}"/>
              </a:ext>
            </a:extLst>
          </p:cNvPr>
          <p:cNvPicPr>
            <a:picLocks noChangeAspect="1"/>
          </p:cNvPicPr>
          <p:nvPr/>
        </p:nvPicPr>
        <p:blipFill>
          <a:blip r:embed="rId8"/>
          <a:stretch>
            <a:fillRect/>
          </a:stretch>
        </p:blipFill>
        <p:spPr>
          <a:xfrm>
            <a:off x="2339799" y="3737155"/>
            <a:ext cx="2263809" cy="1758115"/>
          </a:xfrm>
          <a:prstGeom prst="rect">
            <a:avLst/>
          </a:prstGeom>
        </p:spPr>
      </p:pic>
      <p:pic>
        <p:nvPicPr>
          <p:cNvPr id="25" name="Picture 24">
            <a:extLst>
              <a:ext uri="{FF2B5EF4-FFF2-40B4-BE49-F238E27FC236}">
                <a16:creationId xmlns:a16="http://schemas.microsoft.com/office/drawing/2014/main" id="{1D5EF31F-3406-4F36-844B-87422A8B45A6}"/>
              </a:ext>
            </a:extLst>
          </p:cNvPr>
          <p:cNvPicPr>
            <a:picLocks noChangeAspect="1"/>
          </p:cNvPicPr>
          <p:nvPr/>
        </p:nvPicPr>
        <p:blipFill>
          <a:blip r:embed="rId9"/>
          <a:stretch>
            <a:fillRect/>
          </a:stretch>
        </p:blipFill>
        <p:spPr>
          <a:xfrm>
            <a:off x="7598193" y="3721693"/>
            <a:ext cx="2454957" cy="1789038"/>
          </a:xfrm>
          <a:prstGeom prst="rect">
            <a:avLst/>
          </a:prstGeom>
        </p:spPr>
      </p:pic>
      <p:sp>
        <p:nvSpPr>
          <p:cNvPr id="26" name="Rectangle 25">
            <a:extLst>
              <a:ext uri="{FF2B5EF4-FFF2-40B4-BE49-F238E27FC236}">
                <a16:creationId xmlns:a16="http://schemas.microsoft.com/office/drawing/2014/main" id="{035773EA-06C3-4D17-9CA4-42BB90626366}"/>
              </a:ext>
            </a:extLst>
          </p:cNvPr>
          <p:cNvSpPr/>
          <p:nvPr/>
        </p:nvSpPr>
        <p:spPr>
          <a:xfrm>
            <a:off x="818792" y="5472719"/>
            <a:ext cx="5156287" cy="778675"/>
          </a:xfrm>
          <a:prstGeom prst="rect">
            <a:avLst/>
          </a:prstGeom>
        </p:spPr>
        <p:txBody>
          <a:bodyPr wrap="square">
            <a:spAutoFit/>
          </a:bodyPr>
          <a:lstStyle/>
          <a:p>
            <a:pPr algn="ctr" defTabSz="342900">
              <a:lnSpc>
                <a:spcPct val="150000"/>
              </a:lnSpc>
            </a:pPr>
            <a:r>
              <a:rPr lang="vi-VN" sz="1600" i="1">
                <a:latin typeface="UTM Avo" panose="02040603050506020204" pitchFamily="18" charset="0"/>
                <a:cs typeface="Times New Roman" panose="02020603050405020304" pitchFamily="18" charset="0"/>
              </a:rPr>
              <a:t>Bố ngồi cạnh Khoa đọc tin tức trong nước và thế giới trên Internet bằng điện thoại thông minh.</a:t>
            </a:r>
          </a:p>
        </p:txBody>
      </p:sp>
      <p:sp>
        <p:nvSpPr>
          <p:cNvPr id="27" name="Rectangle 26">
            <a:extLst>
              <a:ext uri="{FF2B5EF4-FFF2-40B4-BE49-F238E27FC236}">
                <a16:creationId xmlns:a16="http://schemas.microsoft.com/office/drawing/2014/main" id="{25A0314A-3F54-4634-AEC4-1508A509C08F}"/>
              </a:ext>
            </a:extLst>
          </p:cNvPr>
          <p:cNvSpPr/>
          <p:nvPr/>
        </p:nvSpPr>
        <p:spPr>
          <a:xfrm>
            <a:off x="6189737" y="5472719"/>
            <a:ext cx="5156287" cy="778675"/>
          </a:xfrm>
          <a:prstGeom prst="rect">
            <a:avLst/>
          </a:prstGeom>
        </p:spPr>
        <p:txBody>
          <a:bodyPr wrap="square">
            <a:spAutoFit/>
          </a:bodyPr>
          <a:lstStyle/>
          <a:p>
            <a:pPr algn="ctr" defTabSz="342900">
              <a:lnSpc>
                <a:spcPct val="150000"/>
              </a:lnSpc>
            </a:pPr>
            <a:r>
              <a:rPr lang="vi-VN" sz="1600" i="1">
                <a:latin typeface="UTM Avo" panose="02040603050506020204" pitchFamily="18" charset="0"/>
                <a:cs typeface="Times New Roman" panose="02020603050405020304" pitchFamily="18" charset="0"/>
              </a:rPr>
              <a:t>Mẹ và chị gái của Khoa cũng sử dụng Internet </a:t>
            </a:r>
            <a:endParaRPr lang="en-US" sz="1600" i="1">
              <a:latin typeface="UTM Avo" panose="02040603050506020204" pitchFamily="18" charset="0"/>
              <a:cs typeface="Times New Roman" panose="02020603050405020304" pitchFamily="18" charset="0"/>
            </a:endParaRPr>
          </a:p>
          <a:p>
            <a:pPr algn="ctr" defTabSz="342900">
              <a:lnSpc>
                <a:spcPct val="150000"/>
              </a:lnSpc>
            </a:pPr>
            <a:r>
              <a:rPr lang="vi-VN" sz="1600" i="1">
                <a:latin typeface="UTM Avo" panose="02040603050506020204" pitchFamily="18" charset="0"/>
                <a:cs typeface="Times New Roman" panose="02020603050405020304" pitchFamily="18" charset="0"/>
              </a:rPr>
              <a:t>để tìm một số công thức nấu ăn</a:t>
            </a:r>
          </a:p>
        </p:txBody>
      </p:sp>
    </p:spTree>
    <p:custDataLst>
      <p:tags r:id="rId1"/>
    </p:custDataLst>
    <p:extLst>
      <p:ext uri="{BB962C8B-B14F-4D97-AF65-F5344CB8AC3E}">
        <p14:creationId xmlns:p14="http://schemas.microsoft.com/office/powerpoint/2010/main" val="3377784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97F16E9-B2FA-46EF-9589-1853F4DC3032}"/>
              </a:ext>
            </a:extLst>
          </p:cNvPr>
          <p:cNvSpPr/>
          <p:nvPr/>
        </p:nvSpPr>
        <p:spPr>
          <a:xfrm>
            <a:off x="614526" y="1070291"/>
            <a:ext cx="10962947" cy="2054793"/>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34C9E49-4872-4627-9C82-95FD200DA704}"/>
              </a:ext>
            </a:extLst>
          </p:cNvPr>
          <p:cNvPicPr>
            <a:picLocks noChangeAspect="1"/>
          </p:cNvPicPr>
          <p:nvPr/>
        </p:nvPicPr>
        <p:blipFill>
          <a:blip r:embed="rId4"/>
          <a:stretch>
            <a:fillRect/>
          </a:stretch>
        </p:blipFill>
        <p:spPr>
          <a:xfrm>
            <a:off x="8504903" y="1124248"/>
            <a:ext cx="2978557" cy="1951676"/>
          </a:xfrm>
          <a:prstGeom prst="rect">
            <a:avLst/>
          </a:prstGeom>
          <a:ln>
            <a:noFill/>
          </a:ln>
          <a:effectLst>
            <a:softEdge rad="112500"/>
          </a:effectLst>
        </p:spPr>
      </p:pic>
      <p:sp>
        <p:nvSpPr>
          <p:cNvPr id="11" name="Rectangle 10">
            <a:extLst>
              <a:ext uri="{FF2B5EF4-FFF2-40B4-BE49-F238E27FC236}">
                <a16:creationId xmlns:a16="http://schemas.microsoft.com/office/drawing/2014/main" id="{B4C63417-DA9E-42F2-BB69-56F2C9126703}"/>
              </a:ext>
            </a:extLst>
          </p:cNvPr>
          <p:cNvSpPr/>
          <p:nvPr/>
        </p:nvSpPr>
        <p:spPr>
          <a:xfrm>
            <a:off x="1096321" y="1622524"/>
            <a:ext cx="7117924" cy="950325"/>
          </a:xfrm>
          <a:prstGeom prst="rect">
            <a:avLst/>
          </a:prstGeom>
        </p:spPr>
        <p:txBody>
          <a:bodyPr wrap="square">
            <a:spAutoFit/>
          </a:bodyPr>
          <a:lstStyle/>
          <a:p>
            <a:pPr algn="ctr" defTabSz="342900">
              <a:lnSpc>
                <a:spcPct val="150000"/>
              </a:lnSpc>
            </a:pPr>
            <a:r>
              <a:rPr lang="vi-VN" sz="2000" i="1">
                <a:latin typeface="UTM Avo" panose="02040603050506020204" pitchFamily="18" charset="0"/>
                <a:cs typeface="Times New Roman" panose="02020603050405020304" pitchFamily="18" charset="0"/>
              </a:rPr>
              <a:t>Sau bữa cơm tối vui vẻ, cả gia đình bật t</a:t>
            </a:r>
            <a:r>
              <a:rPr lang="en-US" sz="2000" i="1">
                <a:latin typeface="UTM Avo" panose="02040603050506020204" pitchFamily="18" charset="0"/>
                <a:cs typeface="Times New Roman" panose="02020603050405020304" pitchFamily="18" charset="0"/>
              </a:rPr>
              <a:t>i vi có </a:t>
            </a:r>
            <a:r>
              <a:rPr lang="vi-VN" sz="2000" i="1">
                <a:latin typeface="UTM Avo" panose="02040603050506020204" pitchFamily="18" charset="0"/>
                <a:cs typeface="Times New Roman" panose="02020603050405020304" pitchFamily="18" charset="0"/>
              </a:rPr>
              <a:t>kết nối Internet để xem một số chương trình giải trí</a:t>
            </a:r>
            <a:r>
              <a:rPr lang="en-US" sz="2000" i="1">
                <a:latin typeface="UTM Avo" panose="02040603050506020204" pitchFamily="18" charset="0"/>
                <a:cs typeface="Times New Roman" panose="02020603050405020304" pitchFamily="18" charset="0"/>
              </a:rPr>
              <a:t>.</a:t>
            </a:r>
            <a:endParaRPr lang="vi-VN" sz="2000" i="1">
              <a:latin typeface="UTM Avo" panose="020406030505060202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ACE35AC4-4173-4CA6-B258-1B1C411E93F7}"/>
              </a:ext>
            </a:extLst>
          </p:cNvPr>
          <p:cNvGrpSpPr/>
          <p:nvPr/>
        </p:nvGrpSpPr>
        <p:grpSpPr>
          <a:xfrm>
            <a:off x="707940" y="3198317"/>
            <a:ext cx="10776118" cy="1849898"/>
            <a:chOff x="191274" y="435050"/>
            <a:chExt cx="10776118" cy="1849898"/>
          </a:xfrm>
        </p:grpSpPr>
        <p:grpSp>
          <p:nvGrpSpPr>
            <p:cNvPr id="13" name="Group 12">
              <a:extLst>
                <a:ext uri="{FF2B5EF4-FFF2-40B4-BE49-F238E27FC236}">
                  <a16:creationId xmlns:a16="http://schemas.microsoft.com/office/drawing/2014/main" id="{5AC9A3CB-4510-4AFF-83DB-EDF8E924A0E3}"/>
                </a:ext>
              </a:extLst>
            </p:cNvPr>
            <p:cNvGrpSpPr/>
            <p:nvPr/>
          </p:nvGrpSpPr>
          <p:grpSpPr>
            <a:xfrm>
              <a:off x="191274" y="435050"/>
              <a:ext cx="10759223" cy="1849898"/>
              <a:chOff x="191274" y="435050"/>
              <a:chExt cx="10759223" cy="1849898"/>
            </a:xfrm>
          </p:grpSpPr>
          <p:grpSp>
            <p:nvGrpSpPr>
              <p:cNvPr id="15" name="Group 14">
                <a:extLst>
                  <a:ext uri="{FF2B5EF4-FFF2-40B4-BE49-F238E27FC236}">
                    <a16:creationId xmlns:a16="http://schemas.microsoft.com/office/drawing/2014/main" id="{41BFEC46-71F6-4957-9146-6924A3BA8F25}"/>
                  </a:ext>
                </a:extLst>
              </p:cNvPr>
              <p:cNvGrpSpPr/>
              <p:nvPr/>
            </p:nvGrpSpPr>
            <p:grpSpPr>
              <a:xfrm>
                <a:off x="552795" y="917810"/>
                <a:ext cx="10397702" cy="1367138"/>
                <a:chOff x="1338207" y="943284"/>
                <a:chExt cx="9354224" cy="2016905"/>
              </a:xfrm>
            </p:grpSpPr>
            <p:sp>
              <p:nvSpPr>
                <p:cNvPr id="17" name="Rectangle: Rounded Corners 16">
                  <a:extLst>
                    <a:ext uri="{FF2B5EF4-FFF2-40B4-BE49-F238E27FC236}">
                      <a16:creationId xmlns:a16="http://schemas.microsoft.com/office/drawing/2014/main" id="{58453170-BA90-4012-BB19-79AB9D68546D}"/>
                    </a:ext>
                  </a:extLst>
                </p:cNvPr>
                <p:cNvSpPr/>
                <p:nvPr/>
              </p:nvSpPr>
              <p:spPr>
                <a:xfrm>
                  <a:off x="1424711" y="1063553"/>
                  <a:ext cx="9267720" cy="1896636"/>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32F8A714-6BEB-4812-B007-BD024C6233B0}"/>
                    </a:ext>
                  </a:extLst>
                </p:cNvPr>
                <p:cNvSpPr/>
                <p:nvPr/>
              </p:nvSpPr>
              <p:spPr>
                <a:xfrm>
                  <a:off x="1338207" y="943284"/>
                  <a:ext cx="9267724" cy="1896635"/>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E9BA0569-C5CA-4163-A0DD-0299159565B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91274" y="435050"/>
                <a:ext cx="998307" cy="883997"/>
              </a:xfrm>
              <a:prstGeom prst="rect">
                <a:avLst/>
              </a:prstGeom>
            </p:spPr>
          </p:pic>
        </p:grpSp>
        <p:sp>
          <p:nvSpPr>
            <p:cNvPr id="14" name="Rectangle 13">
              <a:extLst>
                <a:ext uri="{FF2B5EF4-FFF2-40B4-BE49-F238E27FC236}">
                  <a16:creationId xmlns:a16="http://schemas.microsoft.com/office/drawing/2014/main" id="{BB84CA58-B353-465A-9C66-46219ADAA41B}"/>
                </a:ext>
              </a:extLst>
            </p:cNvPr>
            <p:cNvSpPr/>
            <p:nvPr/>
          </p:nvSpPr>
          <p:spPr>
            <a:xfrm>
              <a:off x="771340" y="975051"/>
              <a:ext cx="10196052" cy="1042080"/>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Khi truy cập Internet, em có thể xem tin tức và các chương trình</a:t>
              </a:r>
            </a:p>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giải trí như phim hoạt hình, phim truyện, ca nhạc,...</a:t>
              </a:r>
            </a:p>
          </p:txBody>
        </p:sp>
      </p:grpSp>
    </p:spTree>
    <p:custDataLst>
      <p:tags r:id="rId1"/>
    </p:custDataLst>
    <p:extLst>
      <p:ext uri="{BB962C8B-B14F-4D97-AF65-F5344CB8AC3E}">
        <p14:creationId xmlns:p14="http://schemas.microsoft.com/office/powerpoint/2010/main" val="590529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13FBEC-EB68-475E-8887-889EE01F7AF2}"/>
              </a:ext>
            </a:extLst>
          </p:cNvPr>
          <p:cNvPicPr>
            <a:picLocks noChangeAspect="1"/>
          </p:cNvPicPr>
          <p:nvPr/>
        </p:nvPicPr>
        <p:blipFill>
          <a:blip r:embed="rId4"/>
          <a:stretch>
            <a:fillRect/>
          </a:stretch>
        </p:blipFill>
        <p:spPr>
          <a:xfrm>
            <a:off x="563110" y="522271"/>
            <a:ext cx="983065" cy="967824"/>
          </a:xfrm>
          <a:prstGeom prst="rect">
            <a:avLst/>
          </a:prstGeom>
        </p:spPr>
      </p:pic>
      <p:sp>
        <p:nvSpPr>
          <p:cNvPr id="3" name="Rectangle 2">
            <a:extLst>
              <a:ext uri="{FF2B5EF4-FFF2-40B4-BE49-F238E27FC236}">
                <a16:creationId xmlns:a16="http://schemas.microsoft.com/office/drawing/2014/main" id="{B437E9CC-34D6-462E-A3E3-838E142BCC53}"/>
              </a:ext>
            </a:extLst>
          </p:cNvPr>
          <p:cNvSpPr/>
          <p:nvPr/>
        </p:nvSpPr>
        <p:spPr>
          <a:xfrm>
            <a:off x="1569007" y="754846"/>
            <a:ext cx="9770221" cy="1036117"/>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có thể xem những tin tức hay chương trình giải trí nào dưới đây trên Internet</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D9A1839-3388-45F5-9F22-2C3960116CFC}"/>
              </a:ext>
            </a:extLst>
          </p:cNvPr>
          <p:cNvSpPr/>
          <p:nvPr/>
        </p:nvSpPr>
        <p:spPr>
          <a:xfrm>
            <a:off x="1842891" y="1859877"/>
            <a:ext cx="825483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 </a:t>
            </a:r>
            <a:r>
              <a:rPr lang="en-US" sz="2200">
                <a:latin typeface="UTM Avo" panose="02040603050506020204" pitchFamily="18" charset="0"/>
                <a:cs typeface="Times New Roman" panose="02020603050405020304" pitchFamily="18" charset="0"/>
              </a:rPr>
              <a:t>Lịch thi đấu bóng đá. </a:t>
            </a:r>
            <a:endParaRPr lang="vi-VN" sz="22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C32FBB8-B56E-49A2-8CA7-A1334859026E}"/>
              </a:ext>
            </a:extLst>
          </p:cNvPr>
          <p:cNvSpPr/>
          <p:nvPr/>
        </p:nvSpPr>
        <p:spPr>
          <a:xfrm>
            <a:off x="1842891" y="2462014"/>
            <a:ext cx="825483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Phim hoạt hình dành cho thiếu nhi. </a:t>
            </a:r>
            <a:endParaRPr lang="vi-VN" sz="22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531947E-638F-4A34-AF88-93DD98EEBEA6}"/>
              </a:ext>
            </a:extLst>
          </p:cNvPr>
          <p:cNvSpPr/>
          <p:nvPr/>
        </p:nvSpPr>
        <p:spPr>
          <a:xfrm>
            <a:off x="1842890" y="3064151"/>
            <a:ext cx="9680515"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 </a:t>
            </a:r>
            <a:r>
              <a:rPr lang="en-US" sz="2200">
                <a:latin typeface="UTM Avo" panose="02040603050506020204" pitchFamily="18" charset="0"/>
                <a:cs typeface="Times New Roman" panose="02020603050405020304" pitchFamily="18" charset="0"/>
              </a:rPr>
              <a:t>Video giới thiệu các danh lam thắng cảnh, điểm du lịch nổi tiếng. </a:t>
            </a:r>
            <a:endParaRPr lang="vi-VN" sz="22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FB3967A-9058-4772-9CA8-C01D349EB71C}"/>
              </a:ext>
            </a:extLst>
          </p:cNvPr>
          <p:cNvSpPr/>
          <p:nvPr/>
        </p:nvSpPr>
        <p:spPr>
          <a:xfrm>
            <a:off x="1842891" y="3661649"/>
            <a:ext cx="825483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D. </a:t>
            </a:r>
            <a:r>
              <a:rPr lang="en-US" sz="2200">
                <a:latin typeface="UTM Avo" panose="02040603050506020204" pitchFamily="18" charset="0"/>
                <a:cs typeface="Times New Roman" panose="02020603050405020304" pitchFamily="18" charset="0"/>
              </a:rPr>
              <a:t>Cả A, B và C. </a:t>
            </a:r>
            <a:endParaRPr lang="vi-VN" sz="2200">
              <a:latin typeface="UTM Avo" panose="020406030505060202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D1D7AE82-D16D-46FB-BBEE-678A24EC1572}"/>
              </a:ext>
            </a:extLst>
          </p:cNvPr>
          <p:cNvSpPr/>
          <p:nvPr/>
        </p:nvSpPr>
        <p:spPr>
          <a:xfrm>
            <a:off x="1822108" y="375126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custDataLst>
      <p:tags r:id="rId1"/>
    </p:custDataLst>
    <p:extLst>
      <p:ext uri="{BB962C8B-B14F-4D97-AF65-F5344CB8AC3E}">
        <p14:creationId xmlns:p14="http://schemas.microsoft.com/office/powerpoint/2010/main" val="3087965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a:t>
            </a:r>
            <a:r>
              <a:rPr lang="vi-VN" sz="2800" b="1">
                <a:solidFill>
                  <a:srgbClr val="F03C69"/>
                </a:solidFill>
                <a:latin typeface="SVN-SAF" panose="02040603050506020204" pitchFamily="18" charset="0"/>
                <a:cs typeface="Times New Roman" panose="02020603050405020304" pitchFamily="18" charset="0"/>
              </a:rPr>
              <a:t>KHÁM PHÁ 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trong máy tính và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10506269"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An vào Internet để tìm hiểu thông tin cho lễ kết nạp Đội viên vào thứ Hai tuần tới. Em hãy quan sát Hình 38 và cho biết thông tin An tìm là gì? Thông tin đó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sẵn trong máy tính không?</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5355AECD-C797-48F0-9DCA-FAA47569C464}"/>
              </a:ext>
            </a:extLst>
          </p:cNvPr>
          <p:cNvPicPr>
            <a:picLocks noChangeAspect="1"/>
          </p:cNvPicPr>
          <p:nvPr/>
        </p:nvPicPr>
        <p:blipFill>
          <a:blip r:embed="rId8"/>
          <a:stretch>
            <a:fillRect/>
          </a:stretch>
        </p:blipFill>
        <p:spPr>
          <a:xfrm>
            <a:off x="5421933" y="3089710"/>
            <a:ext cx="4646299" cy="2668698"/>
          </a:xfrm>
          <a:prstGeom prst="rect">
            <a:avLst/>
          </a:prstGeom>
        </p:spPr>
      </p:pic>
      <p:sp>
        <p:nvSpPr>
          <p:cNvPr id="28" name="Rectangle 27">
            <a:extLst>
              <a:ext uri="{FF2B5EF4-FFF2-40B4-BE49-F238E27FC236}">
                <a16:creationId xmlns:a16="http://schemas.microsoft.com/office/drawing/2014/main" id="{F9043955-7485-4B13-BCB9-263E99A71D5A}"/>
              </a:ext>
            </a:extLst>
          </p:cNvPr>
          <p:cNvSpPr/>
          <p:nvPr/>
        </p:nvSpPr>
        <p:spPr>
          <a:xfrm>
            <a:off x="4474160" y="5767945"/>
            <a:ext cx="6243001" cy="493148"/>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38. </a:t>
            </a:r>
            <a:r>
              <a:rPr lang="en-US" sz="2000">
                <a:latin typeface="UTM Avo" panose="02040603050506020204" pitchFamily="18" charset="0"/>
                <a:cs typeface="Times New Roman" panose="02020603050405020304" pitchFamily="18" charset="0"/>
              </a:rPr>
              <a:t>Thông tin bạn An tìm kiếm trên Internet</a:t>
            </a:r>
          </a:p>
        </p:txBody>
      </p:sp>
    </p:spTree>
    <p:custDataLst>
      <p:tags r:id="rId1"/>
    </p:custDataLst>
    <p:extLst>
      <p:ext uri="{BB962C8B-B14F-4D97-AF65-F5344CB8AC3E}">
        <p14:creationId xmlns:p14="http://schemas.microsoft.com/office/powerpoint/2010/main" val="2475949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43D504-AD7E-423B-96C7-B063E4EDED21}"/>
              </a:ext>
            </a:extLst>
          </p:cNvPr>
          <p:cNvSpPr/>
          <p:nvPr/>
        </p:nvSpPr>
        <p:spPr>
          <a:xfrm>
            <a:off x="744207" y="739223"/>
            <a:ext cx="11039100"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Có những thông tin không có sẵn trong máy tính nhưng có thể tìm thấy trên Internet. Internet là kho thông tin khổng lồ và được cập nhật thường xuyên.</a:t>
            </a:r>
          </a:p>
        </p:txBody>
      </p:sp>
      <p:pic>
        <p:nvPicPr>
          <p:cNvPr id="4" name="Picture 3">
            <a:extLst>
              <a:ext uri="{FF2B5EF4-FFF2-40B4-BE49-F238E27FC236}">
                <a16:creationId xmlns:a16="http://schemas.microsoft.com/office/drawing/2014/main" id="{F007AC94-CF22-403C-838F-FACC5CA01456}"/>
              </a:ext>
            </a:extLst>
          </p:cNvPr>
          <p:cNvPicPr>
            <a:picLocks noChangeAspect="1"/>
          </p:cNvPicPr>
          <p:nvPr/>
        </p:nvPicPr>
        <p:blipFill>
          <a:blip r:embed="rId4"/>
          <a:stretch>
            <a:fillRect/>
          </a:stretch>
        </p:blipFill>
        <p:spPr>
          <a:xfrm>
            <a:off x="406315" y="678222"/>
            <a:ext cx="734513" cy="653278"/>
          </a:xfrm>
          <a:prstGeom prst="rect">
            <a:avLst/>
          </a:prstGeom>
        </p:spPr>
      </p:pic>
      <p:grpSp>
        <p:nvGrpSpPr>
          <p:cNvPr id="5" name="Group 4">
            <a:extLst>
              <a:ext uri="{FF2B5EF4-FFF2-40B4-BE49-F238E27FC236}">
                <a16:creationId xmlns:a16="http://schemas.microsoft.com/office/drawing/2014/main" id="{49FB5D05-AF62-4FFF-B396-261938B58083}"/>
              </a:ext>
            </a:extLst>
          </p:cNvPr>
          <p:cNvGrpSpPr/>
          <p:nvPr/>
        </p:nvGrpSpPr>
        <p:grpSpPr>
          <a:xfrm>
            <a:off x="1670358" y="1750549"/>
            <a:ext cx="8665432" cy="1631750"/>
            <a:chOff x="176038" y="533052"/>
            <a:chExt cx="8665432" cy="1631750"/>
          </a:xfrm>
        </p:grpSpPr>
        <p:grpSp>
          <p:nvGrpSpPr>
            <p:cNvPr id="6" name="Group 5">
              <a:extLst>
                <a:ext uri="{FF2B5EF4-FFF2-40B4-BE49-F238E27FC236}">
                  <a16:creationId xmlns:a16="http://schemas.microsoft.com/office/drawing/2014/main" id="{13A7503C-4885-432F-834C-417576A7B7C6}"/>
                </a:ext>
              </a:extLst>
            </p:cNvPr>
            <p:cNvGrpSpPr/>
            <p:nvPr/>
          </p:nvGrpSpPr>
          <p:grpSpPr>
            <a:xfrm>
              <a:off x="176038" y="533052"/>
              <a:ext cx="8665432" cy="1631750"/>
              <a:chOff x="176038" y="533052"/>
              <a:chExt cx="8665432" cy="1631750"/>
            </a:xfrm>
          </p:grpSpPr>
          <p:grpSp>
            <p:nvGrpSpPr>
              <p:cNvPr id="8" name="Group 7">
                <a:extLst>
                  <a:ext uri="{FF2B5EF4-FFF2-40B4-BE49-F238E27FC236}">
                    <a16:creationId xmlns:a16="http://schemas.microsoft.com/office/drawing/2014/main" id="{BF614CB4-BBA4-4F2E-8B41-1AED6AF6A4B2}"/>
                  </a:ext>
                </a:extLst>
              </p:cNvPr>
              <p:cNvGrpSpPr/>
              <p:nvPr/>
            </p:nvGrpSpPr>
            <p:grpSpPr>
              <a:xfrm>
                <a:off x="552796" y="917810"/>
                <a:ext cx="8288674" cy="1246992"/>
                <a:chOff x="1338208" y="943284"/>
                <a:chExt cx="7456851" cy="1839657"/>
              </a:xfrm>
            </p:grpSpPr>
            <p:sp>
              <p:nvSpPr>
                <p:cNvPr id="10" name="Rectangle: Rounded Corners 9">
                  <a:extLst>
                    <a:ext uri="{FF2B5EF4-FFF2-40B4-BE49-F238E27FC236}">
                      <a16:creationId xmlns:a16="http://schemas.microsoft.com/office/drawing/2014/main" id="{995EDD8E-1D55-469D-A9B0-5E4FE9E4AC7A}"/>
                    </a:ext>
                  </a:extLst>
                </p:cNvPr>
                <p:cNvSpPr/>
                <p:nvPr/>
              </p:nvSpPr>
              <p:spPr>
                <a:xfrm>
                  <a:off x="1424711" y="1063553"/>
                  <a:ext cx="7370348"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D65A70C-2219-437D-87C0-3FF99FB7F742}"/>
                    </a:ext>
                  </a:extLst>
                </p:cNvPr>
                <p:cNvSpPr/>
                <p:nvPr/>
              </p:nvSpPr>
              <p:spPr>
                <a:xfrm>
                  <a:off x="1338208" y="943284"/>
                  <a:ext cx="7370352"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58B9171D-DCD7-4D4F-9C27-0ACD33D7A1A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7" name="Rectangle 6">
              <a:extLst>
                <a:ext uri="{FF2B5EF4-FFF2-40B4-BE49-F238E27FC236}">
                  <a16:creationId xmlns:a16="http://schemas.microsoft.com/office/drawing/2014/main" id="{25BCF052-873E-4B09-B278-B6C8D3A0301C}"/>
                </a:ext>
              </a:extLst>
            </p:cNvPr>
            <p:cNvSpPr/>
            <p:nvPr/>
          </p:nvSpPr>
          <p:spPr>
            <a:xfrm>
              <a:off x="771340" y="975051"/>
              <a:ext cx="7777336"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Internet là kho thông tin khổng lồ.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Khi cần, chúng ta có thể tìm thông tin trên Internet.</a:t>
              </a:r>
            </a:p>
          </p:txBody>
        </p:sp>
      </p:grpSp>
      <p:pic>
        <p:nvPicPr>
          <p:cNvPr id="12" name="Picture 11">
            <a:extLst>
              <a:ext uri="{FF2B5EF4-FFF2-40B4-BE49-F238E27FC236}">
                <a16:creationId xmlns:a16="http://schemas.microsoft.com/office/drawing/2014/main" id="{810B64AB-0B5B-480C-971D-375685FBA22F}"/>
              </a:ext>
            </a:extLst>
          </p:cNvPr>
          <p:cNvPicPr>
            <a:picLocks noChangeAspect="1"/>
          </p:cNvPicPr>
          <p:nvPr/>
        </p:nvPicPr>
        <p:blipFill>
          <a:blip r:embed="rId6"/>
          <a:stretch>
            <a:fillRect/>
          </a:stretch>
        </p:blipFill>
        <p:spPr>
          <a:xfrm>
            <a:off x="7325030" y="3544403"/>
            <a:ext cx="4090219" cy="2551022"/>
          </a:xfrm>
          <a:prstGeom prst="rect">
            <a:avLst/>
          </a:prstGeom>
        </p:spPr>
      </p:pic>
      <p:pic>
        <p:nvPicPr>
          <p:cNvPr id="13" name="Picture 12">
            <a:extLst>
              <a:ext uri="{FF2B5EF4-FFF2-40B4-BE49-F238E27FC236}">
                <a16:creationId xmlns:a16="http://schemas.microsoft.com/office/drawing/2014/main" id="{4A398E04-0178-4120-88DE-48653A84F7E6}"/>
              </a:ext>
            </a:extLst>
          </p:cNvPr>
          <p:cNvPicPr>
            <a:picLocks noChangeAspect="1"/>
          </p:cNvPicPr>
          <p:nvPr/>
        </p:nvPicPr>
        <p:blipFill>
          <a:blip r:embed="rId7"/>
          <a:stretch>
            <a:fillRect/>
          </a:stretch>
        </p:blipFill>
        <p:spPr>
          <a:xfrm>
            <a:off x="395437" y="3550158"/>
            <a:ext cx="745392" cy="733836"/>
          </a:xfrm>
          <a:prstGeom prst="rect">
            <a:avLst/>
          </a:prstGeom>
        </p:spPr>
      </p:pic>
      <p:sp>
        <p:nvSpPr>
          <p:cNvPr id="14" name="Rectangle 13">
            <a:extLst>
              <a:ext uri="{FF2B5EF4-FFF2-40B4-BE49-F238E27FC236}">
                <a16:creationId xmlns:a16="http://schemas.microsoft.com/office/drawing/2014/main" id="{5E487462-4C5F-4D86-B7C3-89A7527A004B}"/>
              </a:ext>
            </a:extLst>
          </p:cNvPr>
          <p:cNvSpPr/>
          <p:nvPr/>
        </p:nvSpPr>
        <p:spPr>
          <a:xfrm>
            <a:off x="1140828" y="3708681"/>
            <a:ext cx="5677188" cy="2437911"/>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Hình 39 là thông tin dự báo thời tiết tuần tới ở địa phương của An trên Internet </a:t>
            </a:r>
            <a:endParaRPr lang="en-US" sz="2000">
              <a:latin typeface="UTM Avo" panose="02040603050506020204" pitchFamily="18" charset="0"/>
              <a:cs typeface="Times New Roman" panose="02020603050405020304" pitchFamily="18" charset="0"/>
            </a:endParaRPr>
          </a:p>
          <a:p>
            <a:pPr algn="just" defTabSz="342900">
              <a:lnSpc>
                <a:spcPct val="150000"/>
              </a:lnSpc>
              <a:spcBef>
                <a:spcPts val="800"/>
              </a:spcBef>
            </a:pPr>
            <a:r>
              <a:rPr lang="vi-VN" sz="2000">
                <a:latin typeface="UTM Avo" panose="02040603050506020204" pitchFamily="18" charset="0"/>
                <a:cs typeface="Times New Roman" panose="02020603050405020304" pitchFamily="18" charset="0"/>
              </a:rPr>
              <a:t>Em hãy quan sát và cho biết: Ngày thứ</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Hai, lớp bạn An nên tổ chức lễ kết nạp Đội viên ở trong lớp hay ngoài sân trường? Vì sao?</a:t>
            </a:r>
          </a:p>
        </p:txBody>
      </p:sp>
      <p:sp>
        <p:nvSpPr>
          <p:cNvPr id="15" name="Rectangle 14">
            <a:extLst>
              <a:ext uri="{FF2B5EF4-FFF2-40B4-BE49-F238E27FC236}">
                <a16:creationId xmlns:a16="http://schemas.microsoft.com/office/drawing/2014/main" id="{BB4FC036-18F1-4F36-9129-2B20616139F1}"/>
              </a:ext>
            </a:extLst>
          </p:cNvPr>
          <p:cNvSpPr/>
          <p:nvPr/>
        </p:nvSpPr>
        <p:spPr>
          <a:xfrm>
            <a:off x="7703814" y="6087179"/>
            <a:ext cx="3332653" cy="493148"/>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39. </a:t>
            </a:r>
            <a:r>
              <a:rPr lang="en-US" sz="2000">
                <a:latin typeface="UTM Avo" panose="02040603050506020204" pitchFamily="18" charset="0"/>
                <a:cs typeface="Times New Roman" panose="02020603050405020304" pitchFamily="18" charset="0"/>
              </a:rPr>
              <a:t>Dự báo thời tiết</a:t>
            </a:r>
          </a:p>
        </p:txBody>
      </p:sp>
    </p:spTree>
    <p:custDataLst>
      <p:tags r:id="rId1"/>
    </p:custDataLst>
    <p:extLst>
      <p:ext uri="{BB962C8B-B14F-4D97-AF65-F5344CB8AC3E}">
        <p14:creationId xmlns:p14="http://schemas.microsoft.com/office/powerpoint/2010/main" val="1284403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 </a:t>
            </a:r>
            <a:r>
              <a:rPr lang="vi-VN" sz="2800" b="1">
                <a:solidFill>
                  <a:srgbClr val="F03C69"/>
                </a:solidFill>
                <a:latin typeface="SVN-SAF" panose="02040603050506020204" pitchFamily="18" charset="0"/>
                <a:cs typeface="Times New Roman" panose="02020603050405020304" pitchFamily="18" charset="0"/>
              </a:rPr>
              <a:t>THÔNG TIN </a:t>
            </a:r>
            <a:r>
              <a:rPr lang="en-US" sz="2800" b="1">
                <a:solidFill>
                  <a:srgbClr val="F03C69"/>
                </a:solidFill>
                <a:latin typeface="SVN-SAF" panose="02040603050506020204" pitchFamily="18" charset="0"/>
                <a:cs typeface="Times New Roman" panose="02020603050405020304" pitchFamily="18" charset="0"/>
              </a:rPr>
              <a:t>PHÙ HỢP </a:t>
            </a:r>
            <a:r>
              <a:rPr lang="vi-VN" sz="2800" b="1">
                <a:solidFill>
                  <a:srgbClr val="F03C69"/>
                </a:solidFill>
                <a:latin typeface="SVN-SAF" panose="02040603050506020204" pitchFamily="18" charset="0"/>
                <a:cs typeface="Times New Roman" panose="02020603050405020304" pitchFamily="18" charset="0"/>
              </a:rPr>
              <a:t>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Chọn thông tin phù hợp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74770" y="1803019"/>
              <a:ext cx="10437844"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Em hãy theo dõi câu chuyện của hai bạn Minh, Khoa và cho biết tại sao các bạn cần sự hướng dẫn, trợ giúp của người lớn khi sử dụng Internet? </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id="{D8A6B8DE-CF22-4C37-890F-E1BDCBB097A5}"/>
              </a:ext>
            </a:extLst>
          </p:cNvPr>
          <p:cNvPicPr>
            <a:picLocks noChangeAspect="1"/>
          </p:cNvPicPr>
          <p:nvPr/>
        </p:nvPicPr>
        <p:blipFill>
          <a:blip r:embed="rId8"/>
          <a:stretch>
            <a:fillRect/>
          </a:stretch>
        </p:blipFill>
        <p:spPr>
          <a:xfrm>
            <a:off x="7630698" y="2579509"/>
            <a:ext cx="3673830" cy="3493418"/>
          </a:xfrm>
          <a:prstGeom prst="rect">
            <a:avLst/>
          </a:prstGeom>
        </p:spPr>
      </p:pic>
      <p:sp>
        <p:nvSpPr>
          <p:cNvPr id="25" name="Rectangle 24">
            <a:extLst>
              <a:ext uri="{FF2B5EF4-FFF2-40B4-BE49-F238E27FC236}">
                <a16:creationId xmlns:a16="http://schemas.microsoft.com/office/drawing/2014/main" id="{61F68BA7-9A6A-4438-941F-641740ECF715}"/>
              </a:ext>
            </a:extLst>
          </p:cNvPr>
          <p:cNvSpPr/>
          <p:nvPr/>
        </p:nvSpPr>
        <p:spPr>
          <a:xfrm>
            <a:off x="866684" y="2809882"/>
            <a:ext cx="6504942" cy="3357522"/>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Minh:</a:t>
            </a:r>
            <a:r>
              <a:rPr lang="vi-VN">
                <a:latin typeface="UTM Avo" panose="02040603050506020204" pitchFamily="18" charset="0"/>
                <a:cs typeface="Times New Roman" panose="02020603050405020304" pitchFamily="18" charset="0"/>
              </a:rPr>
              <a:t> Hôm qua tớ vào Internet tìm hiểu về các động vật sống dưới nước để làm bài tập môn Tự nhiên và xã hội nhưng thấy toàn những nội dung khó hiểu</a:t>
            </a:r>
            <a:r>
              <a:rPr lang="en-US">
                <a:latin typeface="UTM Avo" panose="02040603050506020204" pitchFamily="18" charset="0"/>
                <a:cs typeface="Times New Roman" panose="02020603050405020304" pitchFamily="18" charset="0"/>
              </a:rPr>
              <a:t>.</a:t>
            </a:r>
          </a:p>
          <a:p>
            <a:pPr algn="just" defTabSz="342900">
              <a:lnSpc>
                <a:spcPct val="150000"/>
              </a:lnSpc>
            </a:pPr>
            <a:r>
              <a:rPr lang="vi-VN" b="1">
                <a:latin typeface="UTM Avo" panose="02040603050506020204" pitchFamily="18" charset="0"/>
                <a:cs typeface="Times New Roman" panose="02020603050405020304" pitchFamily="18" charset="0"/>
              </a:rPr>
              <a:t>Khoa:</a:t>
            </a:r>
            <a:r>
              <a:rPr lang="vi-VN">
                <a:latin typeface="UTM Avo" panose="02040603050506020204" pitchFamily="18" charset="0"/>
                <a:cs typeface="Times New Roman" panose="02020603050405020304" pitchFamily="18" charset="0"/>
              </a:rPr>
              <a:t> Vậy cậu phải làm thế nào?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b="1">
                <a:latin typeface="UTM Avo" panose="02040603050506020204" pitchFamily="18" charset="0"/>
                <a:cs typeface="Times New Roman" panose="02020603050405020304" pitchFamily="18" charset="0"/>
              </a:rPr>
              <a:t>Minh: </a:t>
            </a:r>
            <a:r>
              <a:rPr lang="vi-VN">
                <a:latin typeface="UTM Avo" panose="02040603050506020204" pitchFamily="18" charset="0"/>
                <a:cs typeface="Times New Roman" panose="02020603050405020304" pitchFamily="18" charset="0"/>
              </a:rPr>
              <a:t>Tớ phải nhờ sự trợ giúp của mẹ để tìm được trang thông tin phù hợp.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b="1">
                <a:latin typeface="UTM Avo" panose="02040603050506020204" pitchFamily="18" charset="0"/>
                <a:cs typeface="Times New Roman" panose="02020603050405020304" pitchFamily="18" charset="0"/>
              </a:rPr>
              <a:t>Khoa: </a:t>
            </a:r>
            <a:r>
              <a:rPr lang="vi-VN">
                <a:latin typeface="UTM Avo" panose="02040603050506020204" pitchFamily="18" charset="0"/>
                <a:cs typeface="Times New Roman" panose="02020603050405020304" pitchFamily="18" charset="0"/>
              </a:rPr>
              <a:t>Ừ đúng rồi! Ở nhà tớ, mỗi lần dùng Internet đều phải có người lớn cho phép và hướng dẫn.</a:t>
            </a:r>
          </a:p>
        </p:txBody>
      </p:sp>
    </p:spTree>
    <p:custDataLst>
      <p:tags r:id="rId1"/>
    </p:custDataLst>
    <p:extLst>
      <p:ext uri="{BB962C8B-B14F-4D97-AF65-F5344CB8AC3E}">
        <p14:creationId xmlns:p14="http://schemas.microsoft.com/office/powerpoint/2010/main" val="3492882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500"/>
                                        <p:tgtEl>
                                          <p:spTgt spid="25"/>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43D504-AD7E-423B-96C7-B063E4EDED21}"/>
              </a:ext>
            </a:extLst>
          </p:cNvPr>
          <p:cNvSpPr/>
          <p:nvPr/>
        </p:nvSpPr>
        <p:spPr>
          <a:xfrm>
            <a:off x="849298" y="624035"/>
            <a:ext cx="10702211" cy="2116028"/>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trên Internet rất đa dạng và phong phú nhưng cũng có những thông tin không chính xác hoặc khó hiểu với các em. Một số thông tin</a:t>
            </a:r>
            <a:r>
              <a:rPr lang="en-US" sz="2000">
                <a:latin typeface="UTM Avo" panose="02040603050506020204" pitchFamily="18" charset="0"/>
                <a:cs typeface="Times New Roman" panose="02020603050405020304" pitchFamily="18" charset="0"/>
              </a:rPr>
              <a:t> c</a:t>
            </a:r>
            <a:r>
              <a:rPr lang="vi-VN" sz="2000">
                <a:latin typeface="UTM Avo" panose="02040603050506020204" pitchFamily="18" charset="0"/>
                <a:cs typeface="Times New Roman" panose="02020603050405020304" pitchFamily="18" charset="0"/>
              </a:rPr>
              <a:t>òn có nội dung xấu hoặc doạ nạt, khiến các em lo lắng, sợ hãi. Vì vậy, khi sử dụng Internet, các em phải được thầy cô hoặc bố mẹ cho phép, hướng dẫn. Hãy chia sẻ với người lớn mà em tin cậy về những vấn đề gặp phải khi sử dụng Internet.</a:t>
            </a:r>
          </a:p>
        </p:txBody>
      </p:sp>
      <p:pic>
        <p:nvPicPr>
          <p:cNvPr id="4" name="Picture 3">
            <a:extLst>
              <a:ext uri="{FF2B5EF4-FFF2-40B4-BE49-F238E27FC236}">
                <a16:creationId xmlns:a16="http://schemas.microsoft.com/office/drawing/2014/main" id="{F007AC94-CF22-403C-838F-FACC5CA01456}"/>
              </a:ext>
            </a:extLst>
          </p:cNvPr>
          <p:cNvPicPr>
            <a:picLocks noChangeAspect="1"/>
          </p:cNvPicPr>
          <p:nvPr/>
        </p:nvPicPr>
        <p:blipFill>
          <a:blip r:embed="rId4"/>
          <a:stretch>
            <a:fillRect/>
          </a:stretch>
        </p:blipFill>
        <p:spPr>
          <a:xfrm>
            <a:off x="468823" y="459740"/>
            <a:ext cx="734513" cy="653278"/>
          </a:xfrm>
          <a:prstGeom prst="rect">
            <a:avLst/>
          </a:prstGeom>
        </p:spPr>
      </p:pic>
      <p:grpSp>
        <p:nvGrpSpPr>
          <p:cNvPr id="5" name="Group 4">
            <a:extLst>
              <a:ext uri="{FF2B5EF4-FFF2-40B4-BE49-F238E27FC236}">
                <a16:creationId xmlns:a16="http://schemas.microsoft.com/office/drawing/2014/main" id="{49FB5D05-AF62-4FFF-B396-261938B58083}"/>
              </a:ext>
            </a:extLst>
          </p:cNvPr>
          <p:cNvGrpSpPr/>
          <p:nvPr/>
        </p:nvGrpSpPr>
        <p:grpSpPr>
          <a:xfrm>
            <a:off x="1763284" y="2751254"/>
            <a:ext cx="8665432" cy="1631750"/>
            <a:chOff x="176038" y="533052"/>
            <a:chExt cx="8665432" cy="1631750"/>
          </a:xfrm>
        </p:grpSpPr>
        <p:grpSp>
          <p:nvGrpSpPr>
            <p:cNvPr id="6" name="Group 5">
              <a:extLst>
                <a:ext uri="{FF2B5EF4-FFF2-40B4-BE49-F238E27FC236}">
                  <a16:creationId xmlns:a16="http://schemas.microsoft.com/office/drawing/2014/main" id="{13A7503C-4885-432F-834C-417576A7B7C6}"/>
                </a:ext>
              </a:extLst>
            </p:cNvPr>
            <p:cNvGrpSpPr/>
            <p:nvPr/>
          </p:nvGrpSpPr>
          <p:grpSpPr>
            <a:xfrm>
              <a:off x="176038" y="533052"/>
              <a:ext cx="8665432" cy="1631750"/>
              <a:chOff x="176038" y="533052"/>
              <a:chExt cx="8665432" cy="1631750"/>
            </a:xfrm>
          </p:grpSpPr>
          <p:grpSp>
            <p:nvGrpSpPr>
              <p:cNvPr id="8" name="Group 7">
                <a:extLst>
                  <a:ext uri="{FF2B5EF4-FFF2-40B4-BE49-F238E27FC236}">
                    <a16:creationId xmlns:a16="http://schemas.microsoft.com/office/drawing/2014/main" id="{BF614CB4-BBA4-4F2E-8B41-1AED6AF6A4B2}"/>
                  </a:ext>
                </a:extLst>
              </p:cNvPr>
              <p:cNvGrpSpPr/>
              <p:nvPr/>
            </p:nvGrpSpPr>
            <p:grpSpPr>
              <a:xfrm>
                <a:off x="552796" y="917810"/>
                <a:ext cx="8288674" cy="1246992"/>
                <a:chOff x="1338208" y="943284"/>
                <a:chExt cx="7456851" cy="1839657"/>
              </a:xfrm>
            </p:grpSpPr>
            <p:sp>
              <p:nvSpPr>
                <p:cNvPr id="10" name="Rectangle: Rounded Corners 9">
                  <a:extLst>
                    <a:ext uri="{FF2B5EF4-FFF2-40B4-BE49-F238E27FC236}">
                      <a16:creationId xmlns:a16="http://schemas.microsoft.com/office/drawing/2014/main" id="{995EDD8E-1D55-469D-A9B0-5E4FE9E4AC7A}"/>
                    </a:ext>
                  </a:extLst>
                </p:cNvPr>
                <p:cNvSpPr/>
                <p:nvPr/>
              </p:nvSpPr>
              <p:spPr>
                <a:xfrm>
                  <a:off x="1424711" y="1063553"/>
                  <a:ext cx="7370348"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D65A70C-2219-437D-87C0-3FF99FB7F742}"/>
                    </a:ext>
                  </a:extLst>
                </p:cNvPr>
                <p:cNvSpPr/>
                <p:nvPr/>
              </p:nvSpPr>
              <p:spPr>
                <a:xfrm>
                  <a:off x="1338208" y="943284"/>
                  <a:ext cx="7370352"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58B9171D-DCD7-4D4F-9C27-0ACD33D7A1A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7" name="Rectangle 6">
              <a:extLst>
                <a:ext uri="{FF2B5EF4-FFF2-40B4-BE49-F238E27FC236}">
                  <a16:creationId xmlns:a16="http://schemas.microsoft.com/office/drawing/2014/main" id="{25BCF052-873E-4B09-B278-B6C8D3A0301C}"/>
                </a:ext>
              </a:extLst>
            </p:cNvPr>
            <p:cNvSpPr/>
            <p:nvPr/>
          </p:nvSpPr>
          <p:spPr>
            <a:xfrm>
              <a:off x="771340" y="1014379"/>
              <a:ext cx="7777336"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Không phải thông tin nào trên Internet</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cũng phù hợp với các em.</a:t>
              </a:r>
            </a:p>
          </p:txBody>
        </p:sp>
      </p:grpSp>
      <p:pic>
        <p:nvPicPr>
          <p:cNvPr id="16" name="Picture 15">
            <a:extLst>
              <a:ext uri="{FF2B5EF4-FFF2-40B4-BE49-F238E27FC236}">
                <a16:creationId xmlns:a16="http://schemas.microsoft.com/office/drawing/2014/main" id="{EE3F0B0A-4877-4919-8B96-0147A3472F89}"/>
              </a:ext>
            </a:extLst>
          </p:cNvPr>
          <p:cNvPicPr>
            <a:picLocks noChangeAspect="1"/>
          </p:cNvPicPr>
          <p:nvPr/>
        </p:nvPicPr>
        <p:blipFill>
          <a:blip r:embed="rId6"/>
          <a:stretch>
            <a:fillRect/>
          </a:stretch>
        </p:blipFill>
        <p:spPr>
          <a:xfrm>
            <a:off x="518995" y="4365641"/>
            <a:ext cx="745392" cy="733836"/>
          </a:xfrm>
          <a:prstGeom prst="rect">
            <a:avLst/>
          </a:prstGeom>
        </p:spPr>
      </p:pic>
      <p:sp>
        <p:nvSpPr>
          <p:cNvPr id="17" name="Rectangle 16">
            <a:extLst>
              <a:ext uri="{FF2B5EF4-FFF2-40B4-BE49-F238E27FC236}">
                <a16:creationId xmlns:a16="http://schemas.microsoft.com/office/drawing/2014/main" id="{6B1FE36F-9FDA-4844-8146-E2177F9FF6F1}"/>
              </a:ext>
            </a:extLst>
          </p:cNvPr>
          <p:cNvSpPr/>
          <p:nvPr/>
        </p:nvSpPr>
        <p:spPr>
          <a:xfrm>
            <a:off x="1438438" y="4488229"/>
            <a:ext cx="9315124"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những trang thông tin sau, trang nào không phù hợp với các em?</a:t>
            </a:r>
          </a:p>
        </p:txBody>
      </p:sp>
      <p:sp>
        <p:nvSpPr>
          <p:cNvPr id="18" name="Rectangle 17">
            <a:extLst>
              <a:ext uri="{FF2B5EF4-FFF2-40B4-BE49-F238E27FC236}">
                <a16:creationId xmlns:a16="http://schemas.microsoft.com/office/drawing/2014/main" id="{70EA7827-7EBE-4C2C-9E8F-FCECF2FD42E7}"/>
              </a:ext>
            </a:extLst>
          </p:cNvPr>
          <p:cNvSpPr/>
          <p:nvPr/>
        </p:nvSpPr>
        <p:spPr>
          <a:xfrm>
            <a:off x="1438438" y="4976889"/>
            <a:ext cx="931512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Trang thông tin về các trò chơi dân gian</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CDE4DD4F-1A20-4895-A3DC-C8DAE2968F1A}"/>
              </a:ext>
            </a:extLst>
          </p:cNvPr>
          <p:cNvSpPr/>
          <p:nvPr/>
        </p:nvSpPr>
        <p:spPr>
          <a:xfrm>
            <a:off x="1438438" y="5465549"/>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Trang thông tin về lịch sử, địa lí</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04E309F9-896E-49ED-8A46-4EC9D6E9B5BC}"/>
              </a:ext>
            </a:extLst>
          </p:cNvPr>
          <p:cNvSpPr/>
          <p:nvPr/>
        </p:nvSpPr>
        <p:spPr>
          <a:xfrm>
            <a:off x="1438438" y="5954209"/>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Trang thông tin có nội dung bạo lực</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AC74CD05-F234-4142-9131-AE51EA63561E}"/>
              </a:ext>
            </a:extLst>
          </p:cNvPr>
          <p:cNvSpPr/>
          <p:nvPr/>
        </p:nvSpPr>
        <p:spPr>
          <a:xfrm>
            <a:off x="1417656" y="6025946"/>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custDataLst>
      <p:tags r:id="rId1"/>
    </p:custDataLst>
    <p:extLst>
      <p:ext uri="{BB962C8B-B14F-4D97-AF65-F5344CB8AC3E}">
        <p14:creationId xmlns:p14="http://schemas.microsoft.com/office/powerpoint/2010/main" val="2491038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A73D9732-3494-4A8C-B1BC-A1DF06A4F86B"/>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P-6\uFFFD{44A87FE5-6518-44B1-B20F-A499C7EE3CD9}&quot;,&quot;E:\\GIAO AN MOI\\LOP 3 MOI\\2.SLIDE BAIGIANG TIN HOC 3 KNTTVCS-20220708T053241Z-001\\2.SLIDE BAIGIANG TIN HOC 3 KNTTVC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CURRENT_PLAYER_ID" val="universal"/>
  <p:tag name="ISPRING_PRESENTATION_TITLE" val="TIN HOC 3 - BAI (6) KHÁM PHÁ THÔNG TIN TRÊN INTERNET"/>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AB5376AD-6A54-40FB-8F2B-C860B81505EA}:3067"/>
</p:tagLst>
</file>

<file path=ppt/tags/tag11.xml><?xml version="1.0" encoding="utf-8"?>
<p:tagLst xmlns:a="http://schemas.openxmlformats.org/drawingml/2006/main" xmlns:r="http://schemas.openxmlformats.org/officeDocument/2006/relationships" xmlns:p="http://schemas.openxmlformats.org/presentationml/2006/main">
  <p:tag name="GENSWF_SLIDE_UID" val="{6634BAC9-A4F8-4032-B27E-B090C4AB2D1D}:3068"/>
</p:tagLst>
</file>

<file path=ppt/tags/tag12.xml><?xml version="1.0" encoding="utf-8"?>
<p:tagLst xmlns:a="http://schemas.openxmlformats.org/drawingml/2006/main" xmlns:r="http://schemas.openxmlformats.org/officeDocument/2006/relationships" xmlns:p="http://schemas.openxmlformats.org/presentationml/2006/main">
  <p:tag name="GENSWF_SLIDE_UID" val="{3AD2D147-D8EB-4320-9258-9011A11BD572}:3069"/>
</p:tagLst>
</file>

<file path=ppt/tags/tag13.xml><?xml version="1.0" encoding="utf-8"?>
<p:tagLst xmlns:a="http://schemas.openxmlformats.org/drawingml/2006/main" xmlns:r="http://schemas.openxmlformats.org/officeDocument/2006/relationships" xmlns:p="http://schemas.openxmlformats.org/presentationml/2006/main">
  <p:tag name="GENSWF_SLIDE_UID" val="{74DFF415-008E-4D4A-88F9-4475B0FE60BA}:280"/>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 name="GENSWF_SLIDE_UID" val="{56F11D48-7343-44F6-8F2B-3ACB08573923}:2957"/>
</p:tagLst>
</file>

<file path=ppt/tags/tag3.xml><?xml version="1.0" encoding="utf-8"?>
<p:tagLst xmlns:a="http://schemas.openxmlformats.org/drawingml/2006/main" xmlns:r="http://schemas.openxmlformats.org/officeDocument/2006/relationships" xmlns:p="http://schemas.openxmlformats.org/presentationml/2006/main">
  <p:tag name="GENSWF_SLIDE_UID" val="{63009FBC-2FE3-41E3-9213-EA115236FF0C}:3059"/>
</p:tagLst>
</file>

<file path=ppt/tags/tag4.xml><?xml version="1.0" encoding="utf-8"?>
<p:tagLst xmlns:a="http://schemas.openxmlformats.org/drawingml/2006/main" xmlns:r="http://schemas.openxmlformats.org/officeDocument/2006/relationships" xmlns:p="http://schemas.openxmlformats.org/presentationml/2006/main">
  <p:tag name="GENSWF_SLIDE_UID" val="{778A912E-9C48-48CC-9CA4-A7B57C5CFA1D}:3060"/>
</p:tagLst>
</file>

<file path=ppt/tags/tag5.xml><?xml version="1.0" encoding="utf-8"?>
<p:tagLst xmlns:a="http://schemas.openxmlformats.org/drawingml/2006/main" xmlns:r="http://schemas.openxmlformats.org/officeDocument/2006/relationships" xmlns:p="http://schemas.openxmlformats.org/presentationml/2006/main">
  <p:tag name="GENSWF_SLIDE_UID" val="{7EC77212-1100-49F2-BFAD-18E59C723BF8}:3061"/>
</p:tagLst>
</file>

<file path=ppt/tags/tag6.xml><?xml version="1.0" encoding="utf-8"?>
<p:tagLst xmlns:a="http://schemas.openxmlformats.org/drawingml/2006/main" xmlns:r="http://schemas.openxmlformats.org/officeDocument/2006/relationships" xmlns:p="http://schemas.openxmlformats.org/presentationml/2006/main">
  <p:tag name="GENSWF_SLIDE_UID" val="{80E16445-B253-41C3-883E-8BB6CD74A684}:3062"/>
</p:tagLst>
</file>

<file path=ppt/tags/tag7.xml><?xml version="1.0" encoding="utf-8"?>
<p:tagLst xmlns:a="http://schemas.openxmlformats.org/drawingml/2006/main" xmlns:r="http://schemas.openxmlformats.org/officeDocument/2006/relationships" xmlns:p="http://schemas.openxmlformats.org/presentationml/2006/main">
  <p:tag name="GENSWF_SLIDE_UID" val="{EA08BABC-089E-4A92-BF85-65EDC703B092}:3063"/>
</p:tagLst>
</file>

<file path=ppt/tags/tag8.xml><?xml version="1.0" encoding="utf-8"?>
<p:tagLst xmlns:a="http://schemas.openxmlformats.org/drawingml/2006/main" xmlns:r="http://schemas.openxmlformats.org/officeDocument/2006/relationships" xmlns:p="http://schemas.openxmlformats.org/presentationml/2006/main">
  <p:tag name="GENSWF_SLIDE_UID" val="{FCB1F49E-AC33-4B23-88DB-7143FA8BEB8C}:3064"/>
</p:tagLst>
</file>

<file path=ppt/tags/tag9.xml><?xml version="1.0" encoding="utf-8"?>
<p:tagLst xmlns:a="http://schemas.openxmlformats.org/drawingml/2006/main" xmlns:r="http://schemas.openxmlformats.org/officeDocument/2006/relationships" xmlns:p="http://schemas.openxmlformats.org/presentationml/2006/main">
  <p:tag name="GENSWF_SLIDE_UID" val="{E7675E87-B2B5-4EB4-93CC-31B4453518E2}:3066"/>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5557</TotalTime>
  <Words>973</Words>
  <Application>Microsoft Office PowerPoint</Application>
  <PresentationFormat>Widescreen</PresentationFormat>
  <Paragraphs>89</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等线</vt:lpstr>
      <vt:lpstr>Arial</vt:lpstr>
      <vt:lpstr>Calibri</vt:lpstr>
      <vt:lpstr>iCiel Cadena</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HOC 3 - BAI (6) KHÁM PHÁ THÔNG TIN TRÊN INTERNET</dc:title>
  <dc:creator>Uyen Uyen</dc:creator>
  <cp:lastModifiedBy>Văn Ngọ</cp:lastModifiedBy>
  <cp:revision>187</cp:revision>
  <dcterms:created xsi:type="dcterms:W3CDTF">2021-11-14T08:33:55Z</dcterms:created>
  <dcterms:modified xsi:type="dcterms:W3CDTF">2024-05-25T06:52:38Z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2024-05-25T06:52:16Z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cc0cbe3d-08f6-479b-9906-bdac08861b8a</vt:lpwstr>
  </property>
  <property fmtid="{D5CDD505-2E9C-101B-9397-08002B2CF9AE}" pid="7" name="MSIP_Label_defa4170-0d19-0005-0004-bc88714345d2_ActionId">
    <vt:lpwstr>2fc16e53-dc07-407e-a1c6-f9552d8410bf</vt:lpwstr>
  </property>
  <property fmtid="{D5CDD505-2E9C-101B-9397-08002B2CF9AE}" pid="8" name="MSIP_Label_defa4170-0d19-0005-0004-bc88714345d2_ContentBits">
    <vt:lpwstr>0</vt:lpwstr>
  </property>
</Properties>
</file>